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75" r:id="rId4"/>
    <p:sldId id="276" r:id="rId5"/>
    <p:sldId id="280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3376EB-E585-4F3E-823C-F5EDF7930E8E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080940-27D4-48E2-B969-626D8D94C0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7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80940-27D4-48E2-B969-626D8D94C0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5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NANCY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C74A6-BBE1-4A72-BF2F-F78B90D8BDE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23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NANCY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C74A6-BBE1-4A72-BF2F-F78B90D8BDE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50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ANNE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C74A6-BBE1-4A72-BF2F-F78B90D8BDE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52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ARLEEN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C74A6-BBE1-4A72-BF2F-F78B90D8BDE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33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AGUSTIN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C74A6-BBE1-4A72-BF2F-F78B90D8BDE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9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80940-27D4-48E2-B969-626D8D94C01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80940-27D4-48E2-B969-626D8D94C0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63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AGUSTIN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C74A6-BBE1-4A72-BF2F-F78B90D8BD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4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AGUSTIN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C74A6-BBE1-4A72-BF2F-F78B90D8BD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01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AGUSTIN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C74A6-BBE1-4A72-BF2F-F78B90D8BD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01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80940-27D4-48E2-B969-626D8D94C0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76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C74A6-BBE1-4A72-BF2F-F78B90D8BDE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77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ANNE	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C74A6-BBE1-4A72-BF2F-F78B90D8BD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27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NANCY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C74A6-BBE1-4A72-BF2F-F78B90D8BDE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4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8E82-4644-42E4-B3FB-ADD5D96CFB8F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C1D0-F766-4096-978D-CB3DCE7AA1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8E82-4644-42E4-B3FB-ADD5D96CFB8F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C1D0-F766-4096-978D-CB3DCE7AA1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8E82-4644-42E4-B3FB-ADD5D96CFB8F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C1D0-F766-4096-978D-CB3DCE7AA1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8E82-4644-42E4-B3FB-ADD5D96CFB8F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C1D0-F766-4096-978D-CB3DCE7AA1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8E82-4644-42E4-B3FB-ADD5D96CFB8F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C1D0-F766-4096-978D-CB3DCE7AA1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8E82-4644-42E4-B3FB-ADD5D96CFB8F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C1D0-F766-4096-978D-CB3DCE7AA1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8E82-4644-42E4-B3FB-ADD5D96CFB8F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C1D0-F766-4096-978D-CB3DCE7AA1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8E82-4644-42E4-B3FB-ADD5D96CFB8F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C1D0-F766-4096-978D-CB3DCE7AA1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8E82-4644-42E4-B3FB-ADD5D96CFB8F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C1D0-F766-4096-978D-CB3DCE7AA1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8E82-4644-42E4-B3FB-ADD5D96CFB8F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C1D0-F766-4096-978D-CB3DCE7AA1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8E82-4644-42E4-B3FB-ADD5D96CFB8F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C1D0-F766-4096-978D-CB3DCE7AA1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8E8E82-4644-42E4-B3FB-ADD5D96CFB8F}" type="datetimeFigureOut">
              <a:rPr lang="en-US" smtClean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9FC1D0-F766-4096-978D-CB3DCE7AA1B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archive.constantcontact.com/fs024/1107257096608/archive/1110752298749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uyamaca.edu/cc/diversity.asp" TargetMode="External"/><Relationship Id="rId5" Type="http://schemas.openxmlformats.org/officeDocument/2006/relationships/hyperlink" Target="http://www.grossmont.edu/diversity/" TargetMode="External"/><Relationship Id="rId4" Type="http://schemas.openxmlformats.org/officeDocument/2006/relationships/hyperlink" Target="http://www.gcccd.edu/about-us-area/diversityequityinclusion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1714" y="4114800"/>
            <a:ext cx="3428999" cy="882119"/>
          </a:xfrm>
        </p:spPr>
        <p:txBody>
          <a:bodyPr/>
          <a:lstStyle/>
          <a:p>
            <a:pPr algn="ctr"/>
            <a:r>
              <a:rPr lang="en-US" b="1" dirty="0" smtClean="0"/>
              <a:t>May 5, 2014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457200"/>
            <a:ext cx="4190999" cy="4468257"/>
          </a:xfrm>
        </p:spPr>
        <p:txBody>
          <a:bodyPr/>
          <a:lstStyle/>
          <a:p>
            <a:pPr algn="ctr"/>
            <a:r>
              <a:rPr lang="en-US" sz="4800" dirty="0" smtClean="0"/>
              <a:t>Diversity, Equity &amp; Inclusion</a:t>
            </a:r>
            <a:br>
              <a:rPr lang="en-US" sz="4800" dirty="0" smtClean="0"/>
            </a:br>
            <a:r>
              <a:rPr lang="en-US" sz="4800" dirty="0" smtClean="0"/>
              <a:t>Summit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5105400" cy="510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39126"/>
            <a:ext cx="2362200" cy="9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1"/>
            <a:ext cx="8381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Cultural 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Competency 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Culture 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of Inclusion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4384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b="1" dirty="0"/>
              <a:t>Diversity </a:t>
            </a:r>
            <a:r>
              <a:rPr lang="en-US" sz="3600" b="1" dirty="0" smtClean="0"/>
              <a:t>Dialogues </a:t>
            </a:r>
            <a:endParaRPr lang="en-US" sz="3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/>
              <a:t>Professional development </a:t>
            </a:r>
            <a:r>
              <a:rPr lang="en-US" sz="3600" b="1" dirty="0" smtClean="0"/>
              <a:t>workshops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57990"/>
              </p:ext>
            </p:extLst>
          </p:nvPr>
        </p:nvGraphicFramePr>
        <p:xfrm>
          <a:off x="0" y="0"/>
          <a:ext cx="9144000" cy="304800"/>
        </p:xfrm>
        <a:graphic>
          <a:graphicData uri="http://schemas.openxmlformats.org/drawingml/2006/table">
            <a:tbl>
              <a:tblPr firstRow="1" firstCol="1" bandRow="1"/>
              <a:tblGrid>
                <a:gridCol w="2087542"/>
                <a:gridCol w="1411429"/>
                <a:gridCol w="1411429"/>
                <a:gridCol w="1410742"/>
                <a:gridCol w="1411429"/>
                <a:gridCol w="1411429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3886200"/>
            <a:ext cx="443533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4114800"/>
            <a:ext cx="3343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9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39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Created a Safe Spaces Program</a:t>
            </a:r>
          </a:p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for LGBT students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663323" cy="461521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18174"/>
              </p:ext>
            </p:extLst>
          </p:nvPr>
        </p:nvGraphicFramePr>
        <p:xfrm>
          <a:off x="0" y="0"/>
          <a:ext cx="9144000" cy="304800"/>
        </p:xfrm>
        <a:graphic>
          <a:graphicData uri="http://schemas.openxmlformats.org/drawingml/2006/table">
            <a:tbl>
              <a:tblPr firstRow="1" firstCol="1" bandRow="1"/>
              <a:tblGrid>
                <a:gridCol w="2087542"/>
                <a:gridCol w="1411429"/>
                <a:gridCol w="1411429"/>
                <a:gridCol w="1410742"/>
                <a:gridCol w="1411429"/>
                <a:gridCol w="1411429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8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r. Miles\AppData\Local\Microsoft\Windows\Temporary Internet Files\Content.IE5\0SSYIAXB\MP90030961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199"/>
            <a:ext cx="8188519" cy="363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33400"/>
            <a:ext cx="8188518" cy="2908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/>
              <a:t>Wrote DEI Strategic Plan</a:t>
            </a:r>
          </a:p>
          <a:p>
            <a:pPr marL="285750" indent="-285750" algn="ctr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/>
              <a:t>Created DEI websites for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District</a:t>
            </a:r>
            <a:r>
              <a:rPr lang="en-US" sz="2800" b="1" dirty="0" smtClean="0"/>
              <a:t>, </a:t>
            </a:r>
            <a:r>
              <a:rPr lang="en-US" sz="2800" b="1" dirty="0" smtClean="0">
                <a:hlinkClick r:id="rId5"/>
              </a:rPr>
              <a:t>Grossmont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hlinkClick r:id="rId6"/>
              </a:rPr>
              <a:t>Cuyamaca</a:t>
            </a:r>
            <a:endParaRPr lang="en-US" sz="2800" b="1" dirty="0" smtClean="0"/>
          </a:p>
          <a:p>
            <a:pPr marL="285750" indent="-285750" algn="ctr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/>
              <a:t>Includes diversity activities in </a:t>
            </a:r>
            <a:r>
              <a:rPr lang="en-US" sz="2800" b="1" dirty="0" smtClean="0">
                <a:hlinkClick r:id="rId7"/>
              </a:rPr>
              <a:t>monthly email newsletter </a:t>
            </a:r>
            <a:r>
              <a:rPr lang="en-US" sz="2800" b="1" dirty="0" smtClean="0"/>
              <a:t>to community</a:t>
            </a:r>
          </a:p>
          <a:p>
            <a:pPr marL="285750" indent="-285750" algn="ctr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/>
              <a:t>Media releases about diversity events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18174"/>
              </p:ext>
            </p:extLst>
          </p:nvPr>
        </p:nvGraphicFramePr>
        <p:xfrm>
          <a:off x="0" y="0"/>
          <a:ext cx="9144000" cy="304800"/>
        </p:xfrm>
        <a:graphic>
          <a:graphicData uri="http://schemas.openxmlformats.org/drawingml/2006/table">
            <a:tbl>
              <a:tblPr firstRow="1" firstCol="1" bandRow="1"/>
              <a:tblGrid>
                <a:gridCol w="2087542"/>
                <a:gridCol w="1411429"/>
                <a:gridCol w="1411429"/>
                <a:gridCol w="1410742"/>
                <a:gridCol w="1411429"/>
                <a:gridCol w="1411429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2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5628" y="304800"/>
            <a:ext cx="72401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Develop a world-class </a:t>
            </a:r>
          </a:p>
          <a:p>
            <a:pPr algn="ctr"/>
            <a:r>
              <a:rPr lang="en-US" sz="4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workforce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Updated GCCCD</a:t>
            </a:r>
          </a:p>
          <a:p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Equal Employment Opportunity handbook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18174"/>
              </p:ext>
            </p:extLst>
          </p:nvPr>
        </p:nvGraphicFramePr>
        <p:xfrm>
          <a:off x="0" y="0"/>
          <a:ext cx="9144000" cy="304800"/>
        </p:xfrm>
        <a:graphic>
          <a:graphicData uri="http://schemas.openxmlformats.org/drawingml/2006/table">
            <a:tbl>
              <a:tblPr firstRow="1" firstCol="1" bandRow="1"/>
              <a:tblGrid>
                <a:gridCol w="2087542"/>
                <a:gridCol w="1411429"/>
                <a:gridCol w="1411429"/>
                <a:gridCol w="1410742"/>
                <a:gridCol w="1411429"/>
                <a:gridCol w="1411429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63574"/>
            <a:ext cx="3751576" cy="49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2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38400" y="5404884"/>
            <a:ext cx="5637010" cy="882119"/>
          </a:xfrm>
        </p:spPr>
        <p:txBody>
          <a:bodyPr>
            <a:noAutofit/>
          </a:bodyPr>
          <a:lstStyle/>
          <a:p>
            <a:pPr algn="l"/>
            <a:r>
              <a:rPr lang="en-US" sz="8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Next STEPS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2144486" y="990600"/>
            <a:ext cx="670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/>
              <a:t>Bring attention to diversity gaps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/>
              <a:t>Identify and promote diversity in the curriculum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/>
              <a:t>Include DEI in new employee onboarding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/>
              <a:t>Hold workshops on use of language about diversity, equity, inclusion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Promote cultural competency for students and employees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/>
              <a:t>Create </a:t>
            </a:r>
            <a:r>
              <a:rPr lang="en-US" sz="2400" b="1" dirty="0"/>
              <a:t>a </a:t>
            </a:r>
            <a:r>
              <a:rPr lang="en-US" sz="2400" b="1" dirty="0" smtClean="0"/>
              <a:t>DEI leadership award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/>
              <a:t>?????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18174"/>
              </p:ext>
            </p:extLst>
          </p:nvPr>
        </p:nvGraphicFramePr>
        <p:xfrm>
          <a:off x="0" y="0"/>
          <a:ext cx="9144000" cy="304800"/>
        </p:xfrm>
        <a:graphic>
          <a:graphicData uri="http://schemas.openxmlformats.org/drawingml/2006/table">
            <a:tbl>
              <a:tblPr firstRow="1" firstCol="1" bandRow="1"/>
              <a:tblGrid>
                <a:gridCol w="2087542"/>
                <a:gridCol w="1411429"/>
                <a:gridCol w="1411429"/>
                <a:gridCol w="1410742"/>
                <a:gridCol w="1411429"/>
                <a:gridCol w="1411429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pic>
        <p:nvPicPr>
          <p:cNvPr id="13314" name="Picture 2" descr="C:\Users\Dr. Miles\AppData\Local\Microsoft\Windows\Temporary Internet Files\Content.IE5\UZAFRF94\MC9000569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1190549" cy="49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Our Esteemed Student Panel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763000" cy="44958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600" b="1" i="1" dirty="0" smtClean="0"/>
              <a:t>Richard </a:t>
            </a:r>
            <a:r>
              <a:rPr lang="en-US" sz="2600" b="1" i="1" dirty="0"/>
              <a:t>Arias, LGBT Club (Cuyamaca)</a:t>
            </a:r>
            <a:endParaRPr lang="en-US" sz="2600" b="1" dirty="0"/>
          </a:p>
          <a:p>
            <a:pPr algn="ctr"/>
            <a:r>
              <a:rPr lang="en-US" sz="2600" b="1" i="1" dirty="0"/>
              <a:t>Esau Cortez, ASGC, Inc. President  (Grossmont)</a:t>
            </a:r>
            <a:endParaRPr lang="en-US" sz="2600" b="1" dirty="0"/>
          </a:p>
          <a:p>
            <a:pPr algn="ctr"/>
            <a:r>
              <a:rPr lang="en-US" sz="2600" b="1" i="1" dirty="0"/>
              <a:t>Ariel La Madrid, Foster Youth (Cuyamaca)</a:t>
            </a:r>
            <a:endParaRPr lang="en-US" sz="2600" b="1" dirty="0"/>
          </a:p>
          <a:p>
            <a:pPr algn="ctr"/>
            <a:r>
              <a:rPr lang="en-US" sz="2600" b="1" i="1" dirty="0"/>
              <a:t>Riyam “BG” Mansoor, EOPS &amp; Interclub Council (Grossmont)</a:t>
            </a:r>
            <a:endParaRPr lang="en-US" sz="2600" b="1" dirty="0"/>
          </a:p>
          <a:p>
            <a:pPr algn="ctr"/>
            <a:r>
              <a:rPr lang="en-US" sz="2600" b="1" i="1" dirty="0"/>
              <a:t>Chad Peterson, Student Veteran’s Organization (Cuyamaca)</a:t>
            </a:r>
            <a:endParaRPr lang="en-US" sz="2600" b="1" dirty="0"/>
          </a:p>
          <a:p>
            <a:pPr algn="ctr"/>
            <a:r>
              <a:rPr lang="en-US" sz="2600" b="1" i="1" dirty="0"/>
              <a:t>Simone Robbins, Native American Student Alliance (Cuyamaca)</a:t>
            </a:r>
            <a:endParaRPr lang="en-US" sz="2600" b="1" dirty="0"/>
          </a:p>
          <a:p>
            <a:pPr algn="ctr"/>
            <a:r>
              <a:rPr lang="en-US" sz="2600" b="1" i="1" dirty="0"/>
              <a:t>Frankie Rojas, Veterans Student Associate (Grossmont)</a:t>
            </a:r>
            <a:endParaRPr lang="en-US" sz="2600" b="1" dirty="0"/>
          </a:p>
          <a:p>
            <a:pPr algn="ctr"/>
            <a:r>
              <a:rPr lang="en-US" sz="2600" b="1" i="1" dirty="0"/>
              <a:t>Thadius Sanders, DSPS (Cuyamaca)</a:t>
            </a:r>
            <a:endParaRPr lang="en-US" sz="2600" b="1" dirty="0"/>
          </a:p>
          <a:p>
            <a:pPr algn="ctr"/>
            <a:r>
              <a:rPr lang="en-US" sz="2600" b="1" i="1" dirty="0"/>
              <a:t>Zayde Zazueta, EOPS  (Cuyamaca</a:t>
            </a:r>
            <a:r>
              <a:rPr lang="en-US" sz="2400" b="1" i="1" dirty="0"/>
              <a:t>)</a:t>
            </a:r>
            <a:endParaRPr lang="en-US" sz="2400" b="1" dirty="0"/>
          </a:p>
          <a:p>
            <a:pPr marL="45720" indent="0" algn="ctr">
              <a:buNone/>
            </a:pPr>
            <a:endParaRPr lang="en-US" sz="2400" b="1" dirty="0"/>
          </a:p>
          <a:p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7543"/>
              </p:ext>
            </p:extLst>
          </p:nvPr>
        </p:nvGraphicFramePr>
        <p:xfrm>
          <a:off x="0" y="0"/>
          <a:ext cx="9144000" cy="304800"/>
        </p:xfrm>
        <a:graphic>
          <a:graphicData uri="http://schemas.openxmlformats.org/drawingml/2006/table">
            <a:tbl>
              <a:tblPr firstRow="1" firstCol="1" bandRow="1"/>
              <a:tblGrid>
                <a:gridCol w="2087542"/>
                <a:gridCol w="1411429"/>
                <a:gridCol w="1411429"/>
                <a:gridCol w="1410742"/>
                <a:gridCol w="1411429"/>
                <a:gridCol w="1411429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9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457" y="807776"/>
            <a:ext cx="8610600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AGENDA </a:t>
            </a:r>
          </a:p>
          <a:p>
            <a:pPr algn="ctr"/>
            <a:endParaRPr lang="en-US" sz="1050" b="1" dirty="0"/>
          </a:p>
          <a:p>
            <a:pPr lvl="4"/>
            <a:r>
              <a:rPr lang="en-US" sz="1500" dirty="0" smtClean="0"/>
              <a:t>12:30 </a:t>
            </a:r>
            <a:r>
              <a:rPr lang="en-US" sz="1500" dirty="0"/>
              <a:t>– 1:00 	Lunch &amp; Sign-in </a:t>
            </a:r>
          </a:p>
          <a:p>
            <a:pPr lvl="4"/>
            <a:r>
              <a:rPr lang="en-US" sz="1500" dirty="0" smtClean="0"/>
              <a:t>	Committee </a:t>
            </a:r>
            <a:r>
              <a:rPr lang="en-US" sz="1500" dirty="0"/>
              <a:t>Reports – Highlights of the Past Year</a:t>
            </a:r>
          </a:p>
          <a:p>
            <a:pPr lvl="4"/>
            <a:r>
              <a:rPr lang="en-US" sz="1100" dirty="0"/>
              <a:t> </a:t>
            </a:r>
          </a:p>
          <a:p>
            <a:pPr lvl="4"/>
            <a:r>
              <a:rPr lang="en-US" sz="1500" dirty="0"/>
              <a:t>1:00 – 1:15	Dr. Miles </a:t>
            </a:r>
          </a:p>
          <a:p>
            <a:pPr marL="2914650" lvl="6" indent="-171450">
              <a:buFont typeface="Arial" panose="020B0604020202020204" pitchFamily="34" charset="0"/>
              <a:buChar char="•"/>
            </a:pPr>
            <a:r>
              <a:rPr lang="en-US" sz="1500" dirty="0"/>
              <a:t>Celebrating Accomplishments</a:t>
            </a:r>
          </a:p>
          <a:p>
            <a:pPr marL="2914650" lvl="6" indent="-171450">
              <a:buFont typeface="Arial" panose="020B0604020202020204" pitchFamily="34" charset="0"/>
              <a:buChar char="•"/>
            </a:pPr>
            <a:r>
              <a:rPr lang="en-US" sz="1500" dirty="0"/>
              <a:t>Defining Relationships </a:t>
            </a:r>
          </a:p>
          <a:p>
            <a:pPr marL="2914650" lvl="6" indent="-171450">
              <a:buFont typeface="Arial" panose="020B0604020202020204" pitchFamily="34" charset="0"/>
              <a:buChar char="•"/>
            </a:pPr>
            <a:r>
              <a:rPr lang="en-US" sz="1500" dirty="0"/>
              <a:t>Reviewing Our Vision</a:t>
            </a:r>
          </a:p>
          <a:p>
            <a:pPr lvl="4"/>
            <a:r>
              <a:rPr lang="en-US" sz="1500" dirty="0"/>
              <a:t> </a:t>
            </a:r>
          </a:p>
          <a:p>
            <a:pPr lvl="4"/>
            <a:r>
              <a:rPr lang="en-US" sz="1500" dirty="0"/>
              <a:t>1:15 – 2:00 	Marsha Edwards – “The Big Why of DEI” </a:t>
            </a:r>
          </a:p>
          <a:p>
            <a:pPr lvl="4"/>
            <a:r>
              <a:rPr lang="en-US" sz="1500" dirty="0" smtClean="0"/>
              <a:t>	Our </a:t>
            </a:r>
            <a:r>
              <a:rPr lang="en-US" sz="1500" dirty="0"/>
              <a:t>Esteemed Student Panel </a:t>
            </a:r>
          </a:p>
          <a:p>
            <a:pPr lvl="4"/>
            <a:endParaRPr lang="en-US" sz="1500" dirty="0" smtClean="0"/>
          </a:p>
          <a:p>
            <a:pPr lvl="4"/>
            <a:r>
              <a:rPr lang="en-US" sz="1500" dirty="0" smtClean="0"/>
              <a:t>2:00 </a:t>
            </a:r>
            <a:r>
              <a:rPr lang="en-US" sz="1500" dirty="0"/>
              <a:t>– 2:10 	Break</a:t>
            </a:r>
          </a:p>
          <a:p>
            <a:pPr lvl="4"/>
            <a:r>
              <a:rPr lang="en-US" sz="1500" dirty="0"/>
              <a:t> </a:t>
            </a:r>
          </a:p>
          <a:p>
            <a:pPr lvl="4"/>
            <a:r>
              <a:rPr lang="en-US" sz="1500" dirty="0"/>
              <a:t>2:10 – </a:t>
            </a:r>
            <a:r>
              <a:rPr lang="en-US" sz="1500" dirty="0" smtClean="0"/>
              <a:t>4:00	Chris </a:t>
            </a:r>
            <a:r>
              <a:rPr lang="en-US" sz="1500" dirty="0"/>
              <a:t>Tarman and Anne Krueger</a:t>
            </a:r>
          </a:p>
          <a:p>
            <a:pPr lvl="6"/>
            <a:r>
              <a:rPr lang="en-US" sz="1500" dirty="0"/>
              <a:t>Where are we now?</a:t>
            </a:r>
          </a:p>
          <a:p>
            <a:pPr lvl="6"/>
            <a:r>
              <a:rPr lang="en-US" sz="1500" dirty="0"/>
              <a:t>The Pursuit of Excellence </a:t>
            </a:r>
          </a:p>
          <a:p>
            <a:pPr lvl="6"/>
            <a:r>
              <a:rPr lang="en-US" sz="1500" dirty="0"/>
              <a:t>Where do we want to go?</a:t>
            </a:r>
          </a:p>
          <a:p>
            <a:pPr lvl="6"/>
            <a:r>
              <a:rPr lang="en-US" sz="1500" dirty="0"/>
              <a:t>How will we know when we arrive? </a:t>
            </a:r>
          </a:p>
          <a:p>
            <a:pPr lvl="6"/>
            <a:r>
              <a:rPr lang="en-US" sz="1500" dirty="0"/>
              <a:t>How will we measure success in the short- and long-term?</a:t>
            </a:r>
          </a:p>
          <a:p>
            <a:pPr lvl="4"/>
            <a:r>
              <a:rPr lang="en-US" sz="1500" dirty="0"/>
              <a:t> </a:t>
            </a:r>
          </a:p>
          <a:p>
            <a:pPr lvl="4"/>
            <a:r>
              <a:rPr lang="en-US" sz="1500" dirty="0"/>
              <a:t>4:00 – 4:45	Raad Jerjis - Cultural Competency Exercise </a:t>
            </a:r>
          </a:p>
          <a:p>
            <a:pPr lvl="4"/>
            <a:r>
              <a:rPr lang="en-US" sz="1500" dirty="0"/>
              <a:t> </a:t>
            </a:r>
          </a:p>
          <a:p>
            <a:pPr lvl="4"/>
            <a:r>
              <a:rPr lang="en-US" sz="1500" dirty="0"/>
              <a:t>4:45 – 5:00	Dr. Miles - Closing Remarks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0714" y="409936"/>
            <a:ext cx="6564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Diversity, Equity &amp; Inclusion Summit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51457"/>
              </p:ext>
            </p:extLst>
          </p:nvPr>
        </p:nvGraphicFramePr>
        <p:xfrm>
          <a:off x="0" y="0"/>
          <a:ext cx="9144000" cy="304800"/>
        </p:xfrm>
        <a:graphic>
          <a:graphicData uri="http://schemas.openxmlformats.org/drawingml/2006/table">
            <a:tbl>
              <a:tblPr firstRow="1" firstCol="1" bandRow="1"/>
              <a:tblGrid>
                <a:gridCol w="2087542"/>
                <a:gridCol w="1411429"/>
                <a:gridCol w="1411429"/>
                <a:gridCol w="1410742"/>
                <a:gridCol w="1411429"/>
                <a:gridCol w="1411429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3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75255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Before…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67937">
            <a:off x="53955" y="1773384"/>
            <a:ext cx="48952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Equal Employment</a:t>
            </a:r>
          </a:p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Opportunity</a:t>
            </a:r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Committee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9697829">
            <a:off x="5601280" y="1324881"/>
            <a:ext cx="38631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Staff Diversity committee</a:t>
            </a:r>
            <a:endParaRPr lang="en-US" sz="2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1111384" flipV="1">
            <a:off x="-361468" y="5470516"/>
            <a:ext cx="47326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ADA Committee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0824213">
            <a:off x="4730331" y="4712295"/>
            <a:ext cx="41143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Student gender </a:t>
            </a:r>
          </a:p>
          <a:p>
            <a:pPr algn="ctr"/>
            <a:r>
              <a:rPr lang="en-US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equity committee</a:t>
            </a:r>
            <a:endParaRPr lang="en-US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1269899">
            <a:off x="-1575042" y="3855126"/>
            <a:ext cx="89350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Academic Accommodation</a:t>
            </a:r>
          </a:p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Review Committee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489549">
            <a:off x="3077298" y="2972064"/>
            <a:ext cx="758851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College Accessibility 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Committee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04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858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After…</a:t>
            </a:r>
            <a:endParaRPr lang="en-US" sz="7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24000" y="4896653"/>
            <a:ext cx="6781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>
                  <a:prstDash val="solid"/>
                </a:ln>
                <a:solidFill>
                  <a:srgbClr val="33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Cuyamaca College</a:t>
            </a:r>
          </a:p>
          <a:p>
            <a:pPr algn="ctr"/>
            <a:r>
              <a:rPr lang="en-US" sz="2400" b="1" cap="none" spc="0" dirty="0" smtClean="0">
                <a:ln>
                  <a:prstDash val="solid"/>
                </a:ln>
                <a:solidFill>
                  <a:srgbClr val="33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DEI Committee </a:t>
            </a:r>
            <a:endParaRPr lang="en-US" sz="2400" b="1" cap="none" spc="0" dirty="0">
              <a:ln>
                <a:prstDash val="solid"/>
              </a:ln>
              <a:solidFill>
                <a:srgbClr val="3366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66800" y="1981200"/>
            <a:ext cx="11246513" cy="4154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  </a:t>
            </a:r>
            <a:r>
              <a:rPr lang="en-US" sz="3600" b="1" cap="none" spc="0" dirty="0" smtClean="0">
                <a:ln/>
                <a:solidFill>
                  <a:srgbClr val="5D3C62"/>
                </a:solidFill>
                <a:effectLst/>
              </a:rPr>
              <a:t>Diversity, Equity and Inclusion Council</a:t>
            </a:r>
          </a:p>
          <a:p>
            <a:pPr algn="ctr"/>
            <a:endParaRPr lang="en-US" sz="4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en-US" sz="4400" b="1" dirty="0">
              <a:ln/>
              <a:solidFill>
                <a:schemeClr val="accent3"/>
              </a:solidFill>
            </a:endParaRPr>
          </a:p>
          <a:p>
            <a:pPr algn="ctr"/>
            <a:endParaRPr lang="en-US" sz="4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en-US" sz="4400" b="1" dirty="0">
              <a:ln/>
              <a:solidFill>
                <a:schemeClr val="accent3"/>
              </a:solidFill>
            </a:endParaRPr>
          </a:p>
          <a:p>
            <a:pPr algn="ctr"/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0" y="4971366"/>
            <a:ext cx="5257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District Services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DEI Committee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4354" y="5029200"/>
            <a:ext cx="29434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008000"/>
                </a:solidFill>
              </a:rPr>
              <a:t>Grossmont College </a:t>
            </a:r>
          </a:p>
          <a:p>
            <a:pPr algn="ctr"/>
            <a:r>
              <a:rPr lang="en-US" sz="2400" b="1" cap="none" spc="0" dirty="0" smtClean="0">
                <a:ln w="11430"/>
                <a:solidFill>
                  <a:srgbClr val="008000"/>
                </a:solidFill>
              </a:rPr>
              <a:t>DEI Committee</a:t>
            </a:r>
            <a:endParaRPr lang="en-US" sz="2400" b="1" cap="none" spc="0" dirty="0">
              <a:ln w="11430"/>
              <a:solidFill>
                <a:srgbClr val="008000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 rot="18252027">
            <a:off x="949037" y="3336371"/>
            <a:ext cx="1828800" cy="91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-Right Arrow 10"/>
          <p:cNvSpPr/>
          <p:nvPr/>
        </p:nvSpPr>
        <p:spPr>
          <a:xfrm rot="16200000">
            <a:off x="3642056" y="3366101"/>
            <a:ext cx="1828800" cy="91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Left-Right Arrow 16"/>
          <p:cNvSpPr/>
          <p:nvPr/>
        </p:nvSpPr>
        <p:spPr>
          <a:xfrm rot="3432134">
            <a:off x="6561671" y="3367194"/>
            <a:ext cx="1828800" cy="91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4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Our </a:t>
            </a:r>
            <a:r>
              <a:rPr lang="en-US" sz="1600" dirty="0" smtClean="0">
                <a:solidFill>
                  <a:srgbClr val="FF0000"/>
                </a:solidFill>
              </a:rPr>
              <a:t>OBJECTIVE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is to provide a welcoming environment that fosters cultural competence, equity, and respect for all employees and students.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4277" y="476567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DEI Charge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4273" y="1634698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The council is </a:t>
            </a:r>
            <a:r>
              <a:rPr lang="en-US" sz="1600" b="1" dirty="0" smtClean="0">
                <a:solidFill>
                  <a:srgbClr val="0070C0"/>
                </a:solidFill>
              </a:rPr>
              <a:t>RESPONSIBLE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for assessing progress and disseminating information regarding diversity and equity; recommending meaningful strategies for improvement; overseeing the implementation of the charge districtwide; and ensuring compliance with relevant laws and regulations.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657" y="2829818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The council is also </a:t>
            </a:r>
            <a:r>
              <a:rPr lang="en-US" sz="1600" b="1" dirty="0" smtClean="0">
                <a:solidFill>
                  <a:srgbClr val="0070C0"/>
                </a:solidFill>
              </a:rPr>
              <a:t>RESPONSIBLE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for writing plans in accordance with Title 5 or other federal and state regulations and the District’s Commitment to Diversity. The council also serves as the </a:t>
            </a:r>
            <a:r>
              <a:rPr lang="en-US" sz="1600" b="1" dirty="0" smtClean="0">
                <a:solidFill>
                  <a:srgbClr val="FF0000"/>
                </a:solidFill>
              </a:rPr>
              <a:t>District’s EEOC Advisory Committee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445" y="3810000"/>
            <a:ext cx="86626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The Council </a:t>
            </a:r>
            <a:r>
              <a:rPr lang="en-US" sz="1600" b="1" dirty="0" smtClean="0">
                <a:solidFill>
                  <a:srgbClr val="00B050"/>
                </a:solidFill>
              </a:rPr>
              <a:t>PROMOTES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acceptance of all people, including those of diverse age, ancestry, color, disability, ethnicity, perspective, national origin, religion, gender, gender identity, sexual orientation, education, socioeconomic, and employment status.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445" y="4800599"/>
            <a:ext cx="8662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The </a:t>
            </a:r>
            <a:r>
              <a:rPr lang="en-US" sz="1600" dirty="0" smtClean="0">
                <a:solidFill>
                  <a:srgbClr val="FF0000"/>
                </a:solidFill>
              </a:rPr>
              <a:t>GOAL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of the council is to create an inclusive environment in the Grossmont-Cuyamaca Community College District and to honor the importance of differences in others.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8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142455" cy="1143000"/>
          </a:xfrm>
        </p:spPr>
        <p:txBody>
          <a:bodyPr/>
          <a:lstStyle/>
          <a:p>
            <a:r>
              <a:rPr lang="en-US" sz="4800" dirty="0" smtClean="0"/>
              <a:t>DEI Accomplishments</a:t>
            </a:r>
            <a:endParaRPr lang="en-US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7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2590" y="515258"/>
            <a:ext cx="6400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American Council on Education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" y="6008468"/>
            <a:ext cx="75438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 sz="3600" dirty="0"/>
              <a:t>August 2011- April 2013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29" y="1295400"/>
            <a:ext cx="6705600" cy="44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10387"/>
              </p:ext>
            </p:extLst>
          </p:nvPr>
        </p:nvGraphicFramePr>
        <p:xfrm>
          <a:off x="0" y="0"/>
          <a:ext cx="9144000" cy="304800"/>
        </p:xfrm>
        <a:graphic>
          <a:graphicData uri="http://schemas.openxmlformats.org/drawingml/2006/table">
            <a:tbl>
              <a:tblPr firstRow="1" firstCol="1" bandRow="1"/>
              <a:tblGrid>
                <a:gridCol w="2087542"/>
                <a:gridCol w="1411429"/>
                <a:gridCol w="1411429"/>
                <a:gridCol w="1410742"/>
                <a:gridCol w="1411429"/>
                <a:gridCol w="1411429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1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915400" cy="4724400"/>
          </a:xfrm>
        </p:spPr>
        <p:txBody>
          <a:bodyPr>
            <a:noAutofit/>
          </a:bodyPr>
          <a:lstStyle/>
          <a:p>
            <a:pPr marL="514350" lvl="0" indent="-514350">
              <a:buClr>
                <a:srgbClr val="7030A0"/>
              </a:buClr>
              <a:buFont typeface="+mj-lt"/>
              <a:buAutoNum type="arabicPeriod"/>
            </a:pPr>
            <a:r>
              <a:rPr lang="en-US" sz="2800" b="1" u="sng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 Access, Equity and Success </a:t>
            </a:r>
            <a:r>
              <a:rPr lang="en-US" sz="2400" b="1" dirty="0">
                <a:solidFill>
                  <a:srgbClr val="FF0000"/>
                </a:solidFill>
              </a:rPr>
              <a:t>– </a:t>
            </a:r>
            <a:r>
              <a:rPr lang="en-US" sz="2400" b="1" dirty="0"/>
              <a:t>Ensure that students of all backgrounds feel welcomed and succeed in equal rates</a:t>
            </a:r>
            <a:endParaRPr lang="en-US" sz="2400" dirty="0"/>
          </a:p>
          <a:p>
            <a:pPr marL="514350" lvl="0" indent="-514350">
              <a:buClr>
                <a:srgbClr val="7030A0"/>
              </a:buClr>
              <a:buFont typeface="+mj-lt"/>
              <a:buAutoNum type="arabicPeriod"/>
            </a:pPr>
            <a:r>
              <a:rPr lang="en-US" sz="2800" b="1" u="sng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Cultural Competency </a:t>
            </a:r>
            <a:r>
              <a:rPr lang="en-US" sz="2800" b="1" u="sng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&amp; Culture </a:t>
            </a:r>
            <a:r>
              <a:rPr lang="en-US" sz="2800" b="1" u="sng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Inclusion </a:t>
            </a:r>
            <a:r>
              <a:rPr lang="en-US" sz="2400" b="1" dirty="0"/>
              <a:t>– Enhance cultural and global competencies for students and employees</a:t>
            </a:r>
            <a:endParaRPr lang="en-US" sz="2400" dirty="0"/>
          </a:p>
          <a:p>
            <a:pPr marL="514350" lvl="0" indent="-514350">
              <a:buClr>
                <a:srgbClr val="7030A0"/>
              </a:buClr>
              <a:buFont typeface="+mj-lt"/>
              <a:buAutoNum type="arabicPeriod"/>
            </a:pPr>
            <a:r>
              <a:rPr lang="en-US" sz="2800" b="1" u="sng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Communication</a:t>
            </a:r>
            <a:r>
              <a:rPr lang="en-US" sz="2400" b="1" dirty="0"/>
              <a:t> – Communicate and inform the college district and community about DEI and related activities</a:t>
            </a:r>
            <a:endParaRPr lang="en-US" sz="2400" dirty="0"/>
          </a:p>
          <a:p>
            <a:pPr marL="514350" indent="-514350">
              <a:buClr>
                <a:srgbClr val="7030A0"/>
              </a:buClr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World-Class Workforce</a:t>
            </a:r>
            <a:r>
              <a:rPr lang="en-US" sz="2400" b="1" dirty="0" smtClean="0"/>
              <a:t> </a:t>
            </a:r>
            <a:r>
              <a:rPr lang="en-US" sz="2400" b="1" dirty="0"/>
              <a:t>– Diversify our workforce by enhancing hiring practices and providing support and development for all employees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91440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 DEI 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Strategic Plan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10387"/>
              </p:ext>
            </p:extLst>
          </p:nvPr>
        </p:nvGraphicFramePr>
        <p:xfrm>
          <a:off x="0" y="0"/>
          <a:ext cx="9144000" cy="304800"/>
        </p:xfrm>
        <a:graphic>
          <a:graphicData uri="http://schemas.openxmlformats.org/drawingml/2006/table">
            <a:tbl>
              <a:tblPr firstRow="1" firstCol="1" bandRow="1"/>
              <a:tblGrid>
                <a:gridCol w="2087542"/>
                <a:gridCol w="1411429"/>
                <a:gridCol w="1411429"/>
                <a:gridCol w="1410742"/>
                <a:gridCol w="1411429"/>
                <a:gridCol w="1411429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Student Access, Equity </a:t>
            </a:r>
          </a:p>
          <a:p>
            <a:pPr algn="ctr"/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and Success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3600" b="1" dirty="0" smtClean="0"/>
              <a:t>Established gender-neutral restrooms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3600" b="1" dirty="0" smtClean="0"/>
              <a:t>Established contemplation rooms 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10387"/>
              </p:ext>
            </p:extLst>
          </p:nvPr>
        </p:nvGraphicFramePr>
        <p:xfrm>
          <a:off x="0" y="0"/>
          <a:ext cx="9144000" cy="304800"/>
        </p:xfrm>
        <a:graphic>
          <a:graphicData uri="http://schemas.openxmlformats.org/drawingml/2006/table">
            <a:tbl>
              <a:tblPr firstRow="1" firstCol="1" bandRow="1"/>
              <a:tblGrid>
                <a:gridCol w="2087542"/>
                <a:gridCol w="1411429"/>
                <a:gridCol w="1411429"/>
                <a:gridCol w="1410742"/>
                <a:gridCol w="1411429"/>
                <a:gridCol w="1411429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F497D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2" marR="56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285</TotalTime>
  <Words>477</Words>
  <Application>Microsoft Office PowerPoint</Application>
  <PresentationFormat>On-screen Show (4:3)</PresentationFormat>
  <Paragraphs>184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Aharoni</vt:lpstr>
      <vt:lpstr>Arial</vt:lpstr>
      <vt:lpstr>Calibri</vt:lpstr>
      <vt:lpstr>Cambria</vt:lpstr>
      <vt:lpstr>Georgia</vt:lpstr>
      <vt:lpstr>Times New Roman</vt:lpstr>
      <vt:lpstr>Trebuchet MS</vt:lpstr>
      <vt:lpstr>Wingdings</vt:lpstr>
      <vt:lpstr>Slipstream</vt:lpstr>
      <vt:lpstr>Diversity, Equity &amp; Inclusion Summit</vt:lpstr>
      <vt:lpstr>PowerPoint Presentation</vt:lpstr>
      <vt:lpstr>PowerPoint Presentation</vt:lpstr>
      <vt:lpstr>PowerPoint Presentation</vt:lpstr>
      <vt:lpstr>PowerPoint Presentation</vt:lpstr>
      <vt:lpstr>DEI Accomplishments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Esteemed Student Panel  </vt:lpstr>
    </vt:vector>
  </TitlesOfParts>
  <Company>Grossmont-Cuyamaca Community College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Diversity, Equity &amp; Inclusion Summit</dc:title>
  <dc:creator>tns</dc:creator>
  <cp:lastModifiedBy>Jennifer Danks</cp:lastModifiedBy>
  <cp:revision>29</cp:revision>
  <cp:lastPrinted>2014-05-05T17:38:45Z</cp:lastPrinted>
  <dcterms:created xsi:type="dcterms:W3CDTF">2014-05-02T17:56:17Z</dcterms:created>
  <dcterms:modified xsi:type="dcterms:W3CDTF">2015-12-08T21:28:09Z</dcterms:modified>
</cp:coreProperties>
</file>